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2"/>
  </p:handoutMasterIdLst>
  <p:sldIdLst>
    <p:sldId id="304" r:id="rId2"/>
    <p:sldId id="285" r:id="rId3"/>
    <p:sldId id="306" r:id="rId4"/>
    <p:sldId id="307" r:id="rId5"/>
    <p:sldId id="308" r:id="rId6"/>
    <p:sldId id="309" r:id="rId7"/>
    <p:sldId id="310" r:id="rId8"/>
    <p:sldId id="284" r:id="rId9"/>
    <p:sldId id="312" r:id="rId10"/>
    <p:sldId id="313" r:id="rId11"/>
    <p:sldId id="315" r:id="rId12"/>
    <p:sldId id="316" r:id="rId13"/>
    <p:sldId id="317" r:id="rId14"/>
    <p:sldId id="318" r:id="rId15"/>
    <p:sldId id="293" r:id="rId16"/>
    <p:sldId id="319" r:id="rId17"/>
    <p:sldId id="320" r:id="rId18"/>
    <p:sldId id="321" r:id="rId19"/>
    <p:sldId id="322" r:id="rId20"/>
    <p:sldId id="323" r:id="rId21"/>
    <p:sldId id="311" r:id="rId22"/>
    <p:sldId id="286" r:id="rId23"/>
    <p:sldId id="287" r:id="rId24"/>
    <p:sldId id="288" r:id="rId25"/>
    <p:sldId id="289" r:id="rId26"/>
    <p:sldId id="301" r:id="rId27"/>
    <p:sldId id="290" r:id="rId28"/>
    <p:sldId id="291" r:id="rId29"/>
    <p:sldId id="294" r:id="rId30"/>
    <p:sldId id="302" r:id="rId31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4" autoAdjust="0"/>
  </p:normalViewPr>
  <p:slideViewPr>
    <p:cSldViewPr snapToGrid="0">
      <p:cViewPr varScale="1">
        <p:scale>
          <a:sx n="121" d="100"/>
          <a:sy n="121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1FC4B-7F51-45C0-B967-4B1F40FC947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6889F2-CE28-4D14-820D-44B79BFF8DA6}">
      <dgm:prSet/>
      <dgm:spPr/>
      <dgm:t>
        <a:bodyPr/>
        <a:lstStyle/>
        <a:p>
          <a:r>
            <a:rPr lang="en-US" dirty="0"/>
            <a:t>Students answers on the FAFSA form will determine which additional contributors (if any) will be required</a:t>
          </a:r>
        </a:p>
      </dgm:t>
    </dgm:pt>
    <dgm:pt modelId="{D5AEF875-E55F-4F50-8790-794142D68112}" type="parTrans" cxnId="{B650E371-3935-4B41-9C87-88455E295D62}">
      <dgm:prSet/>
      <dgm:spPr/>
      <dgm:t>
        <a:bodyPr/>
        <a:lstStyle/>
        <a:p>
          <a:endParaRPr lang="en-US"/>
        </a:p>
      </dgm:t>
    </dgm:pt>
    <dgm:pt modelId="{21721C47-D104-4B05-81E5-A3F84D00EF74}" type="sibTrans" cxnId="{B650E371-3935-4B41-9C87-88455E295D62}">
      <dgm:prSet/>
      <dgm:spPr/>
      <dgm:t>
        <a:bodyPr/>
        <a:lstStyle/>
        <a:p>
          <a:endParaRPr lang="en-US"/>
        </a:p>
      </dgm:t>
    </dgm:pt>
    <dgm:pt modelId="{46CCD97A-2F5B-4517-A98A-B6A40E04E428}">
      <dgm:prSet/>
      <dgm:spPr/>
      <dgm:t>
        <a:bodyPr/>
        <a:lstStyle/>
        <a:p>
          <a:r>
            <a:rPr lang="en-US" dirty="0"/>
            <a:t>Students will invite contributors to complete their portion of the FAFSA.   Students will need contributors name, DOB, SSN (if they have one) and e-mail address.</a:t>
          </a:r>
        </a:p>
      </dgm:t>
    </dgm:pt>
    <dgm:pt modelId="{A5A23D3B-2076-446D-BFCA-F87A2B95C608}" type="parTrans" cxnId="{D09378AE-D86C-493F-9E1A-6213C33AA7AB}">
      <dgm:prSet/>
      <dgm:spPr/>
      <dgm:t>
        <a:bodyPr/>
        <a:lstStyle/>
        <a:p>
          <a:endParaRPr lang="en-US"/>
        </a:p>
      </dgm:t>
    </dgm:pt>
    <dgm:pt modelId="{4DEB6D21-ED87-45DC-80A5-E146C927173E}" type="sibTrans" cxnId="{D09378AE-D86C-493F-9E1A-6213C33AA7AB}">
      <dgm:prSet/>
      <dgm:spPr/>
      <dgm:t>
        <a:bodyPr/>
        <a:lstStyle/>
        <a:p>
          <a:endParaRPr lang="en-US"/>
        </a:p>
      </dgm:t>
    </dgm:pt>
    <dgm:pt modelId="{3E91C4AF-E3DA-4D54-A280-2979554AD556}" type="pres">
      <dgm:prSet presAssocID="{A7E1FC4B-7F51-45C0-B967-4B1F40FC9476}" presName="linear" presStyleCnt="0">
        <dgm:presLayoutVars>
          <dgm:animLvl val="lvl"/>
          <dgm:resizeHandles val="exact"/>
        </dgm:presLayoutVars>
      </dgm:prSet>
      <dgm:spPr/>
    </dgm:pt>
    <dgm:pt modelId="{996F4ECB-D62F-4852-BE24-33130A540A85}" type="pres">
      <dgm:prSet presAssocID="{BB6889F2-CE28-4D14-820D-44B79BFF8DA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BC49255-6E23-4CCD-A13C-D1F59CB1BBB8}" type="pres">
      <dgm:prSet presAssocID="{21721C47-D104-4B05-81E5-A3F84D00EF74}" presName="spacer" presStyleCnt="0"/>
      <dgm:spPr/>
    </dgm:pt>
    <dgm:pt modelId="{FC47366E-1C3F-4234-834D-A00D4655BE2C}" type="pres">
      <dgm:prSet presAssocID="{46CCD97A-2F5B-4517-A98A-B6A40E04E42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F88B01D-FBCC-4DF2-9454-0B1FB6B00140}" type="presOf" srcId="{BB6889F2-CE28-4D14-820D-44B79BFF8DA6}" destId="{996F4ECB-D62F-4852-BE24-33130A540A85}" srcOrd="0" destOrd="0" presId="urn:microsoft.com/office/officeart/2005/8/layout/vList2"/>
    <dgm:cxn modelId="{1E961E4A-C453-421F-8F70-68623E767706}" type="presOf" srcId="{46CCD97A-2F5B-4517-A98A-B6A40E04E428}" destId="{FC47366E-1C3F-4234-834D-A00D4655BE2C}" srcOrd="0" destOrd="0" presId="urn:microsoft.com/office/officeart/2005/8/layout/vList2"/>
    <dgm:cxn modelId="{B650E371-3935-4B41-9C87-88455E295D62}" srcId="{A7E1FC4B-7F51-45C0-B967-4B1F40FC9476}" destId="{BB6889F2-CE28-4D14-820D-44B79BFF8DA6}" srcOrd="0" destOrd="0" parTransId="{D5AEF875-E55F-4F50-8790-794142D68112}" sibTransId="{21721C47-D104-4B05-81E5-A3F84D00EF74}"/>
    <dgm:cxn modelId="{D09378AE-D86C-493F-9E1A-6213C33AA7AB}" srcId="{A7E1FC4B-7F51-45C0-B967-4B1F40FC9476}" destId="{46CCD97A-2F5B-4517-A98A-B6A40E04E428}" srcOrd="1" destOrd="0" parTransId="{A5A23D3B-2076-446D-BFCA-F87A2B95C608}" sibTransId="{4DEB6D21-ED87-45DC-80A5-E146C927173E}"/>
    <dgm:cxn modelId="{E6AC14EA-980D-4B15-A76A-F119A98613EC}" type="presOf" srcId="{A7E1FC4B-7F51-45C0-B967-4B1F40FC9476}" destId="{3E91C4AF-E3DA-4D54-A280-2979554AD556}" srcOrd="0" destOrd="0" presId="urn:microsoft.com/office/officeart/2005/8/layout/vList2"/>
    <dgm:cxn modelId="{C2C53799-ED2E-45BA-B095-5EEFB9665DF8}" type="presParOf" srcId="{3E91C4AF-E3DA-4D54-A280-2979554AD556}" destId="{996F4ECB-D62F-4852-BE24-33130A540A85}" srcOrd="0" destOrd="0" presId="urn:microsoft.com/office/officeart/2005/8/layout/vList2"/>
    <dgm:cxn modelId="{B6CAC031-D0BA-4707-B59B-C14593DD6975}" type="presParOf" srcId="{3E91C4AF-E3DA-4D54-A280-2979554AD556}" destId="{0BC49255-6E23-4CCD-A13C-D1F59CB1BBB8}" srcOrd="1" destOrd="0" presId="urn:microsoft.com/office/officeart/2005/8/layout/vList2"/>
    <dgm:cxn modelId="{52C11F60-7B17-4146-9432-955FA7942F7C}" type="presParOf" srcId="{3E91C4AF-E3DA-4D54-A280-2979554AD556}" destId="{FC47366E-1C3F-4234-834D-A00D4655BE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7BD0E-81BA-4B13-B066-12C6A14AE0A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DBF08B-D9AB-4AF5-96E8-213B8BCB075A}">
      <dgm:prSet custT="1"/>
      <dgm:spPr/>
      <dgm:t>
        <a:bodyPr/>
        <a:lstStyle/>
        <a:p>
          <a:r>
            <a:rPr lang="en-US" sz="2700" dirty="0"/>
            <a:t>Steps for a Contributor to complete FAFSA</a:t>
          </a:r>
        </a:p>
      </dgm:t>
    </dgm:pt>
    <dgm:pt modelId="{090BE682-4E85-48B5-B2B9-1833898780E5}" type="parTrans" cxnId="{C1276F45-8AB1-4248-A899-6BCB3E698AAB}">
      <dgm:prSet/>
      <dgm:spPr/>
      <dgm:t>
        <a:bodyPr/>
        <a:lstStyle/>
        <a:p>
          <a:endParaRPr lang="en-US"/>
        </a:p>
      </dgm:t>
    </dgm:pt>
    <dgm:pt modelId="{0C9DECFD-6378-4D92-B264-CDFD7C033D2A}" type="sibTrans" cxnId="{C1276F45-8AB1-4248-A899-6BCB3E698AAB}">
      <dgm:prSet/>
      <dgm:spPr/>
      <dgm:t>
        <a:bodyPr/>
        <a:lstStyle/>
        <a:p>
          <a:endParaRPr lang="en-US"/>
        </a:p>
      </dgm:t>
    </dgm:pt>
    <dgm:pt modelId="{18C7F9E6-88AB-4FA5-9533-F57852C3743A}">
      <dgm:prSet custT="1"/>
      <dgm:spPr/>
      <dgm:t>
        <a:bodyPr/>
        <a:lstStyle/>
        <a:p>
          <a:r>
            <a:rPr lang="en-US" sz="2600" dirty="0"/>
            <a:t>Receive e-mail</a:t>
          </a:r>
        </a:p>
      </dgm:t>
    </dgm:pt>
    <dgm:pt modelId="{AF4E726C-E402-400F-9C8E-8A4F518987E3}" type="parTrans" cxnId="{0BBA3B32-A5E2-4820-A3BE-6BF173AA1AC6}">
      <dgm:prSet/>
      <dgm:spPr/>
      <dgm:t>
        <a:bodyPr/>
        <a:lstStyle/>
        <a:p>
          <a:endParaRPr lang="en-US"/>
        </a:p>
      </dgm:t>
    </dgm:pt>
    <dgm:pt modelId="{5C9A2FBB-981B-4419-963C-B33A5774B1C5}" type="sibTrans" cxnId="{0BBA3B32-A5E2-4820-A3BE-6BF173AA1AC6}">
      <dgm:prSet/>
      <dgm:spPr/>
      <dgm:t>
        <a:bodyPr/>
        <a:lstStyle/>
        <a:p>
          <a:endParaRPr lang="en-US"/>
        </a:p>
      </dgm:t>
    </dgm:pt>
    <dgm:pt modelId="{A7383068-CCFD-491D-BE09-1A20BBEF1BF6}">
      <dgm:prSet custT="1"/>
      <dgm:spPr/>
      <dgm:t>
        <a:bodyPr/>
        <a:lstStyle/>
        <a:p>
          <a:r>
            <a:rPr lang="en-US" sz="2600" dirty="0"/>
            <a:t>Create FSA ID if they do not have one already (SSN is no longer required)</a:t>
          </a:r>
        </a:p>
      </dgm:t>
    </dgm:pt>
    <dgm:pt modelId="{53CE20DB-EE12-43C2-96C3-7DCC09BDCE88}" type="parTrans" cxnId="{87CFE606-6B3C-4C8D-B6C2-FF315DCB3D70}">
      <dgm:prSet/>
      <dgm:spPr/>
      <dgm:t>
        <a:bodyPr/>
        <a:lstStyle/>
        <a:p>
          <a:endParaRPr lang="en-US"/>
        </a:p>
      </dgm:t>
    </dgm:pt>
    <dgm:pt modelId="{D141080C-D37A-4408-8AF4-2A462F87C574}" type="sibTrans" cxnId="{87CFE606-6B3C-4C8D-B6C2-FF315DCB3D70}">
      <dgm:prSet/>
      <dgm:spPr/>
      <dgm:t>
        <a:bodyPr/>
        <a:lstStyle/>
        <a:p>
          <a:endParaRPr lang="en-US"/>
        </a:p>
      </dgm:t>
    </dgm:pt>
    <dgm:pt modelId="{577ED877-F334-4B2E-ABE7-CF8AF136D7C7}">
      <dgm:prSet custT="1"/>
      <dgm:spPr/>
      <dgm:t>
        <a:bodyPr/>
        <a:lstStyle/>
        <a:p>
          <a:r>
            <a:rPr lang="en-US" sz="2600" dirty="0"/>
            <a:t>Review information about completing their section</a:t>
          </a:r>
        </a:p>
      </dgm:t>
    </dgm:pt>
    <dgm:pt modelId="{780C0187-30FD-4591-8D31-65DCA574D437}" type="parTrans" cxnId="{A69742D6-BAED-4F2E-8061-2F819218CD37}">
      <dgm:prSet/>
      <dgm:spPr/>
      <dgm:t>
        <a:bodyPr/>
        <a:lstStyle/>
        <a:p>
          <a:endParaRPr lang="en-US"/>
        </a:p>
      </dgm:t>
    </dgm:pt>
    <dgm:pt modelId="{6D6F89B7-E88E-4F87-BE53-70974759BDD5}" type="sibTrans" cxnId="{A69742D6-BAED-4F2E-8061-2F819218CD37}">
      <dgm:prSet/>
      <dgm:spPr/>
      <dgm:t>
        <a:bodyPr/>
        <a:lstStyle/>
        <a:p>
          <a:endParaRPr lang="en-US"/>
        </a:p>
      </dgm:t>
    </dgm:pt>
    <dgm:pt modelId="{F6A326A4-DEF5-4262-B4C6-DFFB16FD5D0F}">
      <dgm:prSet custT="1"/>
      <dgm:spPr/>
      <dgm:t>
        <a:bodyPr/>
        <a:lstStyle/>
        <a:p>
          <a:r>
            <a:rPr lang="en-US" sz="2600" dirty="0"/>
            <a:t>Provide required information on students FAFSA</a:t>
          </a:r>
        </a:p>
      </dgm:t>
    </dgm:pt>
    <dgm:pt modelId="{24220BE4-C701-40A7-AE7C-B9B01A441ABE}" type="parTrans" cxnId="{EA5286F9-3FAB-4CC6-BDCF-EC60DAFFCC96}">
      <dgm:prSet/>
      <dgm:spPr/>
      <dgm:t>
        <a:bodyPr/>
        <a:lstStyle/>
        <a:p>
          <a:endParaRPr lang="en-US"/>
        </a:p>
      </dgm:t>
    </dgm:pt>
    <dgm:pt modelId="{6AB21898-178B-4746-88D0-C9E260773F8E}" type="sibTrans" cxnId="{EA5286F9-3FAB-4CC6-BDCF-EC60DAFFCC96}">
      <dgm:prSet/>
      <dgm:spPr/>
      <dgm:t>
        <a:bodyPr/>
        <a:lstStyle/>
        <a:p>
          <a:endParaRPr lang="en-US"/>
        </a:p>
      </dgm:t>
    </dgm:pt>
    <dgm:pt modelId="{6F91D0F8-9B46-4153-98FC-5B470C67124F}">
      <dgm:prSet custT="1"/>
      <dgm:spPr/>
      <dgm:t>
        <a:bodyPr/>
        <a:lstStyle/>
        <a:p>
          <a:r>
            <a:rPr lang="en-US" sz="2600" dirty="0"/>
            <a:t>Log onto studentaid.gov with FSA ID</a:t>
          </a:r>
        </a:p>
      </dgm:t>
    </dgm:pt>
    <dgm:pt modelId="{38E02CD8-161A-4ED0-95AC-B5F3F06E6499}" type="parTrans" cxnId="{BA1253FE-5CDD-4E5A-A326-E684659BBA3C}">
      <dgm:prSet/>
      <dgm:spPr/>
    </dgm:pt>
    <dgm:pt modelId="{D2D0A02D-6F1F-4997-B8E6-BA9084E85EFA}" type="sibTrans" cxnId="{BA1253FE-5CDD-4E5A-A326-E684659BBA3C}">
      <dgm:prSet/>
      <dgm:spPr/>
    </dgm:pt>
    <dgm:pt modelId="{76DADB1D-F999-4220-86CB-D3E0A64D34B7}">
      <dgm:prSet custT="1"/>
      <dgm:spPr/>
      <dgm:t>
        <a:bodyPr/>
        <a:lstStyle/>
        <a:p>
          <a:endParaRPr lang="en-US" sz="800" dirty="0"/>
        </a:p>
      </dgm:t>
    </dgm:pt>
    <dgm:pt modelId="{972BCDC5-87A2-4A56-AFF8-C0208F4D8EF0}" type="parTrans" cxnId="{0F636AAC-861F-430E-8824-0461F3AE38C2}">
      <dgm:prSet/>
      <dgm:spPr/>
    </dgm:pt>
    <dgm:pt modelId="{8B102581-7A1F-48C8-89BC-DF462E499830}" type="sibTrans" cxnId="{0F636AAC-861F-430E-8824-0461F3AE38C2}">
      <dgm:prSet/>
      <dgm:spPr/>
    </dgm:pt>
    <dgm:pt modelId="{8A57C3EA-71EA-4DD6-9BE8-1004D17A868C}">
      <dgm:prSet custT="1"/>
      <dgm:spPr/>
      <dgm:t>
        <a:bodyPr/>
        <a:lstStyle/>
        <a:p>
          <a:endParaRPr lang="en-US" sz="800" dirty="0"/>
        </a:p>
      </dgm:t>
    </dgm:pt>
    <dgm:pt modelId="{760FAC4B-D359-4D70-B152-473488B1B69C}" type="parTrans" cxnId="{194001CF-79B1-4B06-BE40-5A3381152BAA}">
      <dgm:prSet/>
      <dgm:spPr/>
    </dgm:pt>
    <dgm:pt modelId="{44F61E19-7598-4BAD-B5ED-1308ADE86A45}" type="sibTrans" cxnId="{194001CF-79B1-4B06-BE40-5A3381152BAA}">
      <dgm:prSet/>
      <dgm:spPr/>
    </dgm:pt>
    <dgm:pt modelId="{6D4281BD-3BD3-4552-BAAA-2B84C07395EC}">
      <dgm:prSet custT="1"/>
      <dgm:spPr/>
      <dgm:t>
        <a:bodyPr/>
        <a:lstStyle/>
        <a:p>
          <a:endParaRPr lang="en-US" sz="800" dirty="0"/>
        </a:p>
      </dgm:t>
    </dgm:pt>
    <dgm:pt modelId="{A6E0B5CB-3F52-402C-B931-C3CAF08DF272}" type="parTrans" cxnId="{4EE54E37-B72A-4A21-9DD7-EDE88BF14B5E}">
      <dgm:prSet/>
      <dgm:spPr/>
    </dgm:pt>
    <dgm:pt modelId="{3EE84220-F597-4768-A7B7-43893E1D1190}" type="sibTrans" cxnId="{4EE54E37-B72A-4A21-9DD7-EDE88BF14B5E}">
      <dgm:prSet/>
      <dgm:spPr/>
    </dgm:pt>
    <dgm:pt modelId="{B34819D2-872D-44C5-AAE5-34DE2479D851}">
      <dgm:prSet custT="1"/>
      <dgm:spPr/>
      <dgm:t>
        <a:bodyPr/>
        <a:lstStyle/>
        <a:p>
          <a:endParaRPr lang="en-US" sz="800" dirty="0"/>
        </a:p>
      </dgm:t>
    </dgm:pt>
    <dgm:pt modelId="{2E9503F7-763E-4DA8-8FE3-B78BCA64FC76}" type="sibTrans" cxnId="{BFFC43CF-0142-4C30-91CA-B72200993F08}">
      <dgm:prSet/>
      <dgm:spPr/>
    </dgm:pt>
    <dgm:pt modelId="{3851E1E0-6DE4-4A7A-B077-A4F9E1517AF3}" type="parTrans" cxnId="{BFFC43CF-0142-4C30-91CA-B72200993F08}">
      <dgm:prSet/>
      <dgm:spPr/>
    </dgm:pt>
    <dgm:pt modelId="{8C5F2BE9-4F68-427B-8C1D-069BE4A9E985}" type="pres">
      <dgm:prSet presAssocID="{8807BD0E-81BA-4B13-B066-12C6A14AE0A3}" presName="linear" presStyleCnt="0">
        <dgm:presLayoutVars>
          <dgm:animLvl val="lvl"/>
          <dgm:resizeHandles val="exact"/>
        </dgm:presLayoutVars>
      </dgm:prSet>
      <dgm:spPr/>
    </dgm:pt>
    <dgm:pt modelId="{A85AB59D-5196-409D-A2BC-B1D5DAE6C4C4}" type="pres">
      <dgm:prSet presAssocID="{F1DBF08B-D9AB-4AF5-96E8-213B8BCB075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A0B6D37-8604-44A1-B6DB-DDBBAD176595}" type="pres">
      <dgm:prSet presAssocID="{F1DBF08B-D9AB-4AF5-96E8-213B8BCB075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E6EBF02-C293-4D6E-859C-707AE07190E4}" type="presOf" srcId="{76DADB1D-F999-4220-86CB-D3E0A64D34B7}" destId="{7A0B6D37-8604-44A1-B6DB-DDBBAD176595}" srcOrd="0" destOrd="1" presId="urn:microsoft.com/office/officeart/2005/8/layout/vList2"/>
    <dgm:cxn modelId="{87CFE606-6B3C-4C8D-B6C2-FF315DCB3D70}" srcId="{F1DBF08B-D9AB-4AF5-96E8-213B8BCB075A}" destId="{A7383068-CCFD-491D-BE09-1A20BBEF1BF6}" srcOrd="2" destOrd="0" parTransId="{53CE20DB-EE12-43C2-96C3-7DCC09BDCE88}" sibTransId="{D141080C-D37A-4408-8AF4-2A462F87C574}"/>
    <dgm:cxn modelId="{0BBA3B32-A5E2-4820-A3BE-6BF173AA1AC6}" srcId="{F1DBF08B-D9AB-4AF5-96E8-213B8BCB075A}" destId="{18C7F9E6-88AB-4FA5-9533-F57852C3743A}" srcOrd="0" destOrd="0" parTransId="{AF4E726C-E402-400F-9C8E-8A4F518987E3}" sibTransId="{5C9A2FBB-981B-4419-963C-B33A5774B1C5}"/>
    <dgm:cxn modelId="{349EAA35-FC7D-4D1D-9B77-0A4C5D4525AD}" type="presOf" srcId="{B34819D2-872D-44C5-AAE5-34DE2479D851}" destId="{7A0B6D37-8604-44A1-B6DB-DDBBAD176595}" srcOrd="0" destOrd="3" presId="urn:microsoft.com/office/officeart/2005/8/layout/vList2"/>
    <dgm:cxn modelId="{4EE54E37-B72A-4A21-9DD7-EDE88BF14B5E}" srcId="{F1DBF08B-D9AB-4AF5-96E8-213B8BCB075A}" destId="{6D4281BD-3BD3-4552-BAAA-2B84C07395EC}" srcOrd="7" destOrd="0" parTransId="{A6E0B5CB-3F52-402C-B931-C3CAF08DF272}" sibTransId="{3EE84220-F597-4768-A7B7-43893E1D1190}"/>
    <dgm:cxn modelId="{C1276F45-8AB1-4248-A899-6BCB3E698AAB}" srcId="{8807BD0E-81BA-4B13-B066-12C6A14AE0A3}" destId="{F1DBF08B-D9AB-4AF5-96E8-213B8BCB075A}" srcOrd="0" destOrd="0" parTransId="{090BE682-4E85-48B5-B2B9-1833898780E5}" sibTransId="{0C9DECFD-6378-4D92-B264-CDFD7C033D2A}"/>
    <dgm:cxn modelId="{76A10E66-9C8A-45C5-9CB0-85800B2DDE29}" type="presOf" srcId="{8807BD0E-81BA-4B13-B066-12C6A14AE0A3}" destId="{8C5F2BE9-4F68-427B-8C1D-069BE4A9E985}" srcOrd="0" destOrd="0" presId="urn:microsoft.com/office/officeart/2005/8/layout/vList2"/>
    <dgm:cxn modelId="{000EC6A8-2FD9-40A4-995D-C012A206E7FB}" type="presOf" srcId="{F1DBF08B-D9AB-4AF5-96E8-213B8BCB075A}" destId="{A85AB59D-5196-409D-A2BC-B1D5DAE6C4C4}" srcOrd="0" destOrd="0" presId="urn:microsoft.com/office/officeart/2005/8/layout/vList2"/>
    <dgm:cxn modelId="{0F636AAC-861F-430E-8824-0461F3AE38C2}" srcId="{F1DBF08B-D9AB-4AF5-96E8-213B8BCB075A}" destId="{76DADB1D-F999-4220-86CB-D3E0A64D34B7}" srcOrd="1" destOrd="0" parTransId="{972BCDC5-87A2-4A56-AFF8-C0208F4D8EF0}" sibTransId="{8B102581-7A1F-48C8-89BC-DF462E499830}"/>
    <dgm:cxn modelId="{A49F58B3-44F4-49DE-8BAC-A6FC1822697F}" type="presOf" srcId="{A7383068-CCFD-491D-BE09-1A20BBEF1BF6}" destId="{7A0B6D37-8604-44A1-B6DB-DDBBAD176595}" srcOrd="0" destOrd="2" presId="urn:microsoft.com/office/officeart/2005/8/layout/vList2"/>
    <dgm:cxn modelId="{194001CF-79B1-4B06-BE40-5A3381152BAA}" srcId="{F1DBF08B-D9AB-4AF5-96E8-213B8BCB075A}" destId="{8A57C3EA-71EA-4DD6-9BE8-1004D17A868C}" srcOrd="5" destOrd="0" parTransId="{760FAC4B-D359-4D70-B152-473488B1B69C}" sibTransId="{44F61E19-7598-4BAD-B5ED-1308ADE86A45}"/>
    <dgm:cxn modelId="{BFFC43CF-0142-4C30-91CA-B72200993F08}" srcId="{F1DBF08B-D9AB-4AF5-96E8-213B8BCB075A}" destId="{B34819D2-872D-44C5-AAE5-34DE2479D851}" srcOrd="3" destOrd="0" parTransId="{3851E1E0-6DE4-4A7A-B077-A4F9E1517AF3}" sibTransId="{2E9503F7-763E-4DA8-8FE3-B78BCA64FC76}"/>
    <dgm:cxn modelId="{D60F02D4-4393-479D-A91A-0B484B5E0806}" type="presOf" srcId="{8A57C3EA-71EA-4DD6-9BE8-1004D17A868C}" destId="{7A0B6D37-8604-44A1-B6DB-DDBBAD176595}" srcOrd="0" destOrd="5" presId="urn:microsoft.com/office/officeart/2005/8/layout/vList2"/>
    <dgm:cxn modelId="{A1A338D6-8962-435D-8D70-388DACF86559}" type="presOf" srcId="{577ED877-F334-4B2E-ABE7-CF8AF136D7C7}" destId="{7A0B6D37-8604-44A1-B6DB-DDBBAD176595}" srcOrd="0" destOrd="6" presId="urn:microsoft.com/office/officeart/2005/8/layout/vList2"/>
    <dgm:cxn modelId="{A69742D6-BAED-4F2E-8061-2F819218CD37}" srcId="{F1DBF08B-D9AB-4AF5-96E8-213B8BCB075A}" destId="{577ED877-F334-4B2E-ABE7-CF8AF136D7C7}" srcOrd="6" destOrd="0" parTransId="{780C0187-30FD-4591-8D31-65DCA574D437}" sibTransId="{6D6F89B7-E88E-4F87-BE53-70974759BDD5}"/>
    <dgm:cxn modelId="{165E23E0-5C31-4704-A152-175C434F540D}" type="presOf" srcId="{6D4281BD-3BD3-4552-BAAA-2B84C07395EC}" destId="{7A0B6D37-8604-44A1-B6DB-DDBBAD176595}" srcOrd="0" destOrd="7" presId="urn:microsoft.com/office/officeart/2005/8/layout/vList2"/>
    <dgm:cxn modelId="{B87671EF-A34E-4B17-B0F0-4158BAF8CDC8}" type="presOf" srcId="{6F91D0F8-9B46-4153-98FC-5B470C67124F}" destId="{7A0B6D37-8604-44A1-B6DB-DDBBAD176595}" srcOrd="0" destOrd="4" presId="urn:microsoft.com/office/officeart/2005/8/layout/vList2"/>
    <dgm:cxn modelId="{FD3CF6F8-AD4A-4C54-B9F8-C23562E7C285}" type="presOf" srcId="{F6A326A4-DEF5-4262-B4C6-DFFB16FD5D0F}" destId="{7A0B6D37-8604-44A1-B6DB-DDBBAD176595}" srcOrd="0" destOrd="8" presId="urn:microsoft.com/office/officeart/2005/8/layout/vList2"/>
    <dgm:cxn modelId="{EA5286F9-3FAB-4CC6-BDCF-EC60DAFFCC96}" srcId="{F1DBF08B-D9AB-4AF5-96E8-213B8BCB075A}" destId="{F6A326A4-DEF5-4262-B4C6-DFFB16FD5D0F}" srcOrd="8" destOrd="0" parTransId="{24220BE4-C701-40A7-AE7C-B9B01A441ABE}" sibTransId="{6AB21898-178B-4746-88D0-C9E260773F8E}"/>
    <dgm:cxn modelId="{42269FFC-C909-4D08-AB6E-091FB42441AB}" type="presOf" srcId="{18C7F9E6-88AB-4FA5-9533-F57852C3743A}" destId="{7A0B6D37-8604-44A1-B6DB-DDBBAD176595}" srcOrd="0" destOrd="0" presId="urn:microsoft.com/office/officeart/2005/8/layout/vList2"/>
    <dgm:cxn modelId="{BA1253FE-5CDD-4E5A-A326-E684659BBA3C}" srcId="{F1DBF08B-D9AB-4AF5-96E8-213B8BCB075A}" destId="{6F91D0F8-9B46-4153-98FC-5B470C67124F}" srcOrd="4" destOrd="0" parTransId="{38E02CD8-161A-4ED0-95AC-B5F3F06E6499}" sibTransId="{D2D0A02D-6F1F-4997-B8E6-BA9084E85EFA}"/>
    <dgm:cxn modelId="{D8F9C01C-8189-417A-AB3D-C9400BAB1C35}" type="presParOf" srcId="{8C5F2BE9-4F68-427B-8C1D-069BE4A9E985}" destId="{A85AB59D-5196-409D-A2BC-B1D5DAE6C4C4}" srcOrd="0" destOrd="0" presId="urn:microsoft.com/office/officeart/2005/8/layout/vList2"/>
    <dgm:cxn modelId="{2B74A9AB-4313-4E54-94A7-F0262709E0F9}" type="presParOf" srcId="{8C5F2BE9-4F68-427B-8C1D-069BE4A9E985}" destId="{7A0B6D37-8604-44A1-B6DB-DDBBAD17659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2A85F0-DD9D-4E9D-9EF3-BF406C1BFB6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02804B-8C57-4AD0-9B56-0601A6E1296D}">
      <dgm:prSet/>
      <dgm:spPr/>
      <dgm:t>
        <a:bodyPr/>
        <a:lstStyle/>
        <a:p>
          <a:r>
            <a:rPr lang="en-US"/>
            <a:t>All contributors must now provide consent for the IRS to transfer tax data to the FAFSA and share with schools</a:t>
          </a:r>
        </a:p>
      </dgm:t>
    </dgm:pt>
    <dgm:pt modelId="{FB71D0B1-672E-40AC-AA0A-7AFC8FFB7641}" type="parTrans" cxnId="{736818CA-12D2-46D5-818F-3BEDA09A6F8E}">
      <dgm:prSet/>
      <dgm:spPr/>
      <dgm:t>
        <a:bodyPr/>
        <a:lstStyle/>
        <a:p>
          <a:endParaRPr lang="en-US"/>
        </a:p>
      </dgm:t>
    </dgm:pt>
    <dgm:pt modelId="{0325FAB5-E2B3-432C-9B02-B34249DF9A80}" type="sibTrans" cxnId="{736818CA-12D2-46D5-818F-3BEDA09A6F8E}">
      <dgm:prSet/>
      <dgm:spPr/>
      <dgm:t>
        <a:bodyPr/>
        <a:lstStyle/>
        <a:p>
          <a:endParaRPr lang="en-US"/>
        </a:p>
      </dgm:t>
    </dgm:pt>
    <dgm:pt modelId="{FF8C46BA-8464-4A61-A157-15F7BD97B28C}">
      <dgm:prSet/>
      <dgm:spPr/>
      <dgm:t>
        <a:bodyPr/>
        <a:lstStyle/>
        <a:p>
          <a:r>
            <a:rPr lang="en-US" dirty="0"/>
            <a:t>Contributors must provide consent even if they did not file a tax return</a:t>
          </a:r>
        </a:p>
      </dgm:t>
    </dgm:pt>
    <dgm:pt modelId="{CF119955-E9E1-44B8-832D-105D89EEFC32}" type="parTrans" cxnId="{71DB70C6-2494-47D4-BC10-DBCD2ED1AAA9}">
      <dgm:prSet/>
      <dgm:spPr/>
      <dgm:t>
        <a:bodyPr/>
        <a:lstStyle/>
        <a:p>
          <a:endParaRPr lang="en-US"/>
        </a:p>
      </dgm:t>
    </dgm:pt>
    <dgm:pt modelId="{5B2BABAC-30A4-493D-A2F1-1A30D6A9D853}" type="sibTrans" cxnId="{71DB70C6-2494-47D4-BC10-DBCD2ED1AAA9}">
      <dgm:prSet/>
      <dgm:spPr/>
      <dgm:t>
        <a:bodyPr/>
        <a:lstStyle/>
        <a:p>
          <a:endParaRPr lang="en-US"/>
        </a:p>
      </dgm:t>
    </dgm:pt>
    <dgm:pt modelId="{50BBB9A6-C5EF-4C8A-8B9F-8457FF1B510A}">
      <dgm:prSet/>
      <dgm:spPr/>
      <dgm:t>
        <a:bodyPr/>
        <a:lstStyle/>
        <a:p>
          <a:r>
            <a:rPr lang="en-US" dirty="0"/>
            <a:t>If any contributor does not consent, the student is ineligible for federal aid</a:t>
          </a:r>
        </a:p>
      </dgm:t>
    </dgm:pt>
    <dgm:pt modelId="{C5067E3E-E31E-403D-B763-49A700D2ABA3}" type="parTrans" cxnId="{C3E68036-CF0F-445D-AB99-06839EB6986D}">
      <dgm:prSet/>
      <dgm:spPr/>
      <dgm:t>
        <a:bodyPr/>
        <a:lstStyle/>
        <a:p>
          <a:endParaRPr lang="en-US"/>
        </a:p>
      </dgm:t>
    </dgm:pt>
    <dgm:pt modelId="{D7F7E5BF-6FD3-468D-BFC3-F3D452480EF1}" type="sibTrans" cxnId="{C3E68036-CF0F-445D-AB99-06839EB6986D}">
      <dgm:prSet/>
      <dgm:spPr/>
      <dgm:t>
        <a:bodyPr/>
        <a:lstStyle/>
        <a:p>
          <a:endParaRPr lang="en-US"/>
        </a:p>
      </dgm:t>
    </dgm:pt>
    <dgm:pt modelId="{08BFFC7E-F15B-4655-B67C-FD6BD148A319}">
      <dgm:prSet/>
      <dgm:spPr/>
      <dgm:t>
        <a:bodyPr/>
        <a:lstStyle/>
        <a:p>
          <a:r>
            <a:rPr lang="en-US" dirty="0"/>
            <a:t>With few exceptions, students/parents will no longer be able to manually add tax data to the FAFSA</a:t>
          </a:r>
        </a:p>
      </dgm:t>
    </dgm:pt>
    <dgm:pt modelId="{CA3A4D7E-4832-495E-9CF0-AE45E2279540}" type="parTrans" cxnId="{ABF52276-342E-4C6F-868B-B6DE2F4D1E83}">
      <dgm:prSet/>
      <dgm:spPr/>
      <dgm:t>
        <a:bodyPr/>
        <a:lstStyle/>
        <a:p>
          <a:endParaRPr lang="en-US"/>
        </a:p>
      </dgm:t>
    </dgm:pt>
    <dgm:pt modelId="{D3F6F749-70BC-442B-90F9-31108430F18A}" type="sibTrans" cxnId="{ABF52276-342E-4C6F-868B-B6DE2F4D1E83}">
      <dgm:prSet/>
      <dgm:spPr/>
      <dgm:t>
        <a:bodyPr/>
        <a:lstStyle/>
        <a:p>
          <a:endParaRPr lang="en-US"/>
        </a:p>
      </dgm:t>
    </dgm:pt>
    <dgm:pt modelId="{E868196B-B864-45B8-A871-60C09729A75C}" type="pres">
      <dgm:prSet presAssocID="{D42A85F0-DD9D-4E9D-9EF3-BF406C1BFB6A}" presName="linear" presStyleCnt="0">
        <dgm:presLayoutVars>
          <dgm:animLvl val="lvl"/>
          <dgm:resizeHandles val="exact"/>
        </dgm:presLayoutVars>
      </dgm:prSet>
      <dgm:spPr/>
    </dgm:pt>
    <dgm:pt modelId="{B973C357-7230-4DB6-A933-A404CDBC2018}" type="pres">
      <dgm:prSet presAssocID="{D802804B-8C57-4AD0-9B56-0601A6E1296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546E1A-64F7-40BE-9C12-00E52B365261}" type="pres">
      <dgm:prSet presAssocID="{0325FAB5-E2B3-432C-9B02-B34249DF9A80}" presName="spacer" presStyleCnt="0"/>
      <dgm:spPr/>
    </dgm:pt>
    <dgm:pt modelId="{B89BDB4A-F59F-4545-A561-1C8194036C75}" type="pres">
      <dgm:prSet presAssocID="{FF8C46BA-8464-4A61-A157-15F7BD97B28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BA8DC6C-6B10-4A8C-AD79-4195BACAECFF}" type="pres">
      <dgm:prSet presAssocID="{5B2BABAC-30A4-493D-A2F1-1A30D6A9D853}" presName="spacer" presStyleCnt="0"/>
      <dgm:spPr/>
    </dgm:pt>
    <dgm:pt modelId="{D3A2677F-4BDB-4E9F-92F4-AD2D141C4CFC}" type="pres">
      <dgm:prSet presAssocID="{50BBB9A6-C5EF-4C8A-8B9F-8457FF1B510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0E22B3D-8178-428F-B848-7BB3B715EF2D}" type="pres">
      <dgm:prSet presAssocID="{D7F7E5BF-6FD3-468D-BFC3-F3D452480EF1}" presName="spacer" presStyleCnt="0"/>
      <dgm:spPr/>
    </dgm:pt>
    <dgm:pt modelId="{1F63C6A1-E268-4ABE-B652-94824979E9E8}" type="pres">
      <dgm:prSet presAssocID="{08BFFC7E-F15B-4655-B67C-FD6BD148A31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3E68036-CF0F-445D-AB99-06839EB6986D}" srcId="{D42A85F0-DD9D-4E9D-9EF3-BF406C1BFB6A}" destId="{50BBB9A6-C5EF-4C8A-8B9F-8457FF1B510A}" srcOrd="2" destOrd="0" parTransId="{C5067E3E-E31E-403D-B763-49A700D2ABA3}" sibTransId="{D7F7E5BF-6FD3-468D-BFC3-F3D452480EF1}"/>
    <dgm:cxn modelId="{31432943-D8FB-49F3-B957-3B1AEC3DEA60}" type="presOf" srcId="{08BFFC7E-F15B-4655-B67C-FD6BD148A319}" destId="{1F63C6A1-E268-4ABE-B652-94824979E9E8}" srcOrd="0" destOrd="0" presId="urn:microsoft.com/office/officeart/2005/8/layout/vList2"/>
    <dgm:cxn modelId="{F0B91365-C2B0-4BF3-BC3C-E70A28813304}" type="presOf" srcId="{D802804B-8C57-4AD0-9B56-0601A6E1296D}" destId="{B973C357-7230-4DB6-A933-A404CDBC2018}" srcOrd="0" destOrd="0" presId="urn:microsoft.com/office/officeart/2005/8/layout/vList2"/>
    <dgm:cxn modelId="{ABF52276-342E-4C6F-868B-B6DE2F4D1E83}" srcId="{D42A85F0-DD9D-4E9D-9EF3-BF406C1BFB6A}" destId="{08BFFC7E-F15B-4655-B67C-FD6BD148A319}" srcOrd="3" destOrd="0" parTransId="{CA3A4D7E-4832-495E-9CF0-AE45E2279540}" sibTransId="{D3F6F749-70BC-442B-90F9-31108430F18A}"/>
    <dgm:cxn modelId="{CB5A467F-6489-4AA8-88AD-96D9CE268716}" type="presOf" srcId="{D42A85F0-DD9D-4E9D-9EF3-BF406C1BFB6A}" destId="{E868196B-B864-45B8-A871-60C09729A75C}" srcOrd="0" destOrd="0" presId="urn:microsoft.com/office/officeart/2005/8/layout/vList2"/>
    <dgm:cxn modelId="{49D1EE9F-EE3F-4E03-89C3-C6C4BBEC51EA}" type="presOf" srcId="{50BBB9A6-C5EF-4C8A-8B9F-8457FF1B510A}" destId="{D3A2677F-4BDB-4E9F-92F4-AD2D141C4CFC}" srcOrd="0" destOrd="0" presId="urn:microsoft.com/office/officeart/2005/8/layout/vList2"/>
    <dgm:cxn modelId="{8F8633A7-A0F0-4904-B6D5-0BDF0D8F0F15}" type="presOf" srcId="{FF8C46BA-8464-4A61-A157-15F7BD97B28C}" destId="{B89BDB4A-F59F-4545-A561-1C8194036C75}" srcOrd="0" destOrd="0" presId="urn:microsoft.com/office/officeart/2005/8/layout/vList2"/>
    <dgm:cxn modelId="{71DB70C6-2494-47D4-BC10-DBCD2ED1AAA9}" srcId="{D42A85F0-DD9D-4E9D-9EF3-BF406C1BFB6A}" destId="{FF8C46BA-8464-4A61-A157-15F7BD97B28C}" srcOrd="1" destOrd="0" parTransId="{CF119955-E9E1-44B8-832D-105D89EEFC32}" sibTransId="{5B2BABAC-30A4-493D-A2F1-1A30D6A9D853}"/>
    <dgm:cxn modelId="{736818CA-12D2-46D5-818F-3BEDA09A6F8E}" srcId="{D42A85F0-DD9D-4E9D-9EF3-BF406C1BFB6A}" destId="{D802804B-8C57-4AD0-9B56-0601A6E1296D}" srcOrd="0" destOrd="0" parTransId="{FB71D0B1-672E-40AC-AA0A-7AFC8FFB7641}" sibTransId="{0325FAB5-E2B3-432C-9B02-B34249DF9A80}"/>
    <dgm:cxn modelId="{4B90BB4C-7509-4F60-A447-61051ECB21C5}" type="presParOf" srcId="{E868196B-B864-45B8-A871-60C09729A75C}" destId="{B973C357-7230-4DB6-A933-A404CDBC2018}" srcOrd="0" destOrd="0" presId="urn:microsoft.com/office/officeart/2005/8/layout/vList2"/>
    <dgm:cxn modelId="{F4732AE9-B74B-4B07-B5D2-6DC90B96ED60}" type="presParOf" srcId="{E868196B-B864-45B8-A871-60C09729A75C}" destId="{B2546E1A-64F7-40BE-9C12-00E52B365261}" srcOrd="1" destOrd="0" presId="urn:microsoft.com/office/officeart/2005/8/layout/vList2"/>
    <dgm:cxn modelId="{CDA4D443-F401-4E0F-9A3C-A1A5755100A3}" type="presParOf" srcId="{E868196B-B864-45B8-A871-60C09729A75C}" destId="{B89BDB4A-F59F-4545-A561-1C8194036C75}" srcOrd="2" destOrd="0" presId="urn:microsoft.com/office/officeart/2005/8/layout/vList2"/>
    <dgm:cxn modelId="{A572241C-606C-49B4-9510-4FF361CAF59E}" type="presParOf" srcId="{E868196B-B864-45B8-A871-60C09729A75C}" destId="{BBA8DC6C-6B10-4A8C-AD79-4195BACAECFF}" srcOrd="3" destOrd="0" presId="urn:microsoft.com/office/officeart/2005/8/layout/vList2"/>
    <dgm:cxn modelId="{58C986C0-44E9-4568-942C-9291E06BD555}" type="presParOf" srcId="{E868196B-B864-45B8-A871-60C09729A75C}" destId="{D3A2677F-4BDB-4E9F-92F4-AD2D141C4CFC}" srcOrd="4" destOrd="0" presId="urn:microsoft.com/office/officeart/2005/8/layout/vList2"/>
    <dgm:cxn modelId="{D1D74018-233B-4FBB-89ED-F7B64B89FB28}" type="presParOf" srcId="{E868196B-B864-45B8-A871-60C09729A75C}" destId="{E0E22B3D-8178-428F-B848-7BB3B715EF2D}" srcOrd="5" destOrd="0" presId="urn:microsoft.com/office/officeart/2005/8/layout/vList2"/>
    <dgm:cxn modelId="{13F3E9F3-7172-4941-AAEA-743B1149DBD6}" type="presParOf" srcId="{E868196B-B864-45B8-A871-60C09729A75C}" destId="{1F63C6A1-E268-4ABE-B652-94824979E9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3F79E-484B-4EBF-A554-367FAE0CD079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0BEF4EB-959E-496D-823A-3A7FB4CE78F3}">
      <dgm:prSet/>
      <dgm:spPr/>
      <dgm:t>
        <a:bodyPr/>
        <a:lstStyle/>
        <a:p>
          <a:r>
            <a:rPr lang="en-US"/>
            <a:t>SAI replaces EFC</a:t>
          </a:r>
        </a:p>
      </dgm:t>
    </dgm:pt>
    <dgm:pt modelId="{965CD56E-55B7-4ACD-A698-F763558B6CE5}" type="parTrans" cxnId="{08069BD5-7F9D-474E-ACFB-BE433659B37F}">
      <dgm:prSet/>
      <dgm:spPr/>
      <dgm:t>
        <a:bodyPr/>
        <a:lstStyle/>
        <a:p>
          <a:endParaRPr lang="en-US"/>
        </a:p>
      </dgm:t>
    </dgm:pt>
    <dgm:pt modelId="{B6C1A4BE-4590-4BB9-BFC6-4D5FF97726AD}" type="sibTrans" cxnId="{08069BD5-7F9D-474E-ACFB-BE433659B37F}">
      <dgm:prSet/>
      <dgm:spPr/>
      <dgm:t>
        <a:bodyPr/>
        <a:lstStyle/>
        <a:p>
          <a:endParaRPr lang="en-US"/>
        </a:p>
      </dgm:t>
    </dgm:pt>
    <dgm:pt modelId="{06E5043C-57D3-4374-9A76-97CB73ADF0B5}">
      <dgm:prSet/>
      <dgm:spPr/>
      <dgm:t>
        <a:bodyPr/>
        <a:lstStyle/>
        <a:p>
          <a:r>
            <a:rPr lang="en-US" dirty="0"/>
            <a:t>SAI can be -1,500 to 999,999</a:t>
          </a:r>
        </a:p>
      </dgm:t>
    </dgm:pt>
    <dgm:pt modelId="{F43D92E9-B570-4B6E-92A2-2870CA43234F}" type="parTrans" cxnId="{361D1328-B04A-4D37-97FC-919C4EE994D5}">
      <dgm:prSet/>
      <dgm:spPr/>
      <dgm:t>
        <a:bodyPr/>
        <a:lstStyle/>
        <a:p>
          <a:endParaRPr lang="en-US"/>
        </a:p>
      </dgm:t>
    </dgm:pt>
    <dgm:pt modelId="{95352D84-DE49-4BEA-8181-C17295920373}" type="sibTrans" cxnId="{361D1328-B04A-4D37-97FC-919C4EE994D5}">
      <dgm:prSet/>
      <dgm:spPr/>
      <dgm:t>
        <a:bodyPr/>
        <a:lstStyle/>
        <a:p>
          <a:endParaRPr lang="en-US"/>
        </a:p>
      </dgm:t>
    </dgm:pt>
    <dgm:pt modelId="{F00C0421-9864-4DD5-86E7-BF7BC4169244}" type="pres">
      <dgm:prSet presAssocID="{DDC3F79E-484B-4EBF-A554-367FAE0CD079}" presName="linear" presStyleCnt="0">
        <dgm:presLayoutVars>
          <dgm:animLvl val="lvl"/>
          <dgm:resizeHandles val="exact"/>
        </dgm:presLayoutVars>
      </dgm:prSet>
      <dgm:spPr/>
    </dgm:pt>
    <dgm:pt modelId="{2CF3A61E-0129-4A53-8947-AD8BECF631D4}" type="pres">
      <dgm:prSet presAssocID="{00BEF4EB-959E-496D-823A-3A7FB4CE78F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162C02-AC96-43E6-9C88-B0BD79657F05}" type="pres">
      <dgm:prSet presAssocID="{B6C1A4BE-4590-4BB9-BFC6-4D5FF97726AD}" presName="spacer" presStyleCnt="0"/>
      <dgm:spPr/>
    </dgm:pt>
    <dgm:pt modelId="{F99625ED-5A40-4F9C-96A4-8ABF2A337A6C}" type="pres">
      <dgm:prSet presAssocID="{06E5043C-57D3-4374-9A76-97CB73ADF0B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01C3E0A-12B5-4BE1-971C-A874CAE7B2F6}" type="presOf" srcId="{DDC3F79E-484B-4EBF-A554-367FAE0CD079}" destId="{F00C0421-9864-4DD5-86E7-BF7BC4169244}" srcOrd="0" destOrd="0" presId="urn:microsoft.com/office/officeart/2005/8/layout/vList2"/>
    <dgm:cxn modelId="{462E4324-9D2A-4F26-A240-CC51D7242634}" type="presOf" srcId="{00BEF4EB-959E-496D-823A-3A7FB4CE78F3}" destId="{2CF3A61E-0129-4A53-8947-AD8BECF631D4}" srcOrd="0" destOrd="0" presId="urn:microsoft.com/office/officeart/2005/8/layout/vList2"/>
    <dgm:cxn modelId="{361D1328-B04A-4D37-97FC-919C4EE994D5}" srcId="{DDC3F79E-484B-4EBF-A554-367FAE0CD079}" destId="{06E5043C-57D3-4374-9A76-97CB73ADF0B5}" srcOrd="1" destOrd="0" parTransId="{F43D92E9-B570-4B6E-92A2-2870CA43234F}" sibTransId="{95352D84-DE49-4BEA-8181-C17295920373}"/>
    <dgm:cxn modelId="{46027C52-7170-4E3F-BE48-6B9C253FCD3B}" type="presOf" srcId="{06E5043C-57D3-4374-9A76-97CB73ADF0B5}" destId="{F99625ED-5A40-4F9C-96A4-8ABF2A337A6C}" srcOrd="0" destOrd="0" presId="urn:microsoft.com/office/officeart/2005/8/layout/vList2"/>
    <dgm:cxn modelId="{08069BD5-7F9D-474E-ACFB-BE433659B37F}" srcId="{DDC3F79E-484B-4EBF-A554-367FAE0CD079}" destId="{00BEF4EB-959E-496D-823A-3A7FB4CE78F3}" srcOrd="0" destOrd="0" parTransId="{965CD56E-55B7-4ACD-A698-F763558B6CE5}" sibTransId="{B6C1A4BE-4590-4BB9-BFC6-4D5FF97726AD}"/>
    <dgm:cxn modelId="{6B5A4BF0-5781-4A0B-8466-30321E9CCFAE}" type="presParOf" srcId="{F00C0421-9864-4DD5-86E7-BF7BC4169244}" destId="{2CF3A61E-0129-4A53-8947-AD8BECF631D4}" srcOrd="0" destOrd="0" presId="urn:microsoft.com/office/officeart/2005/8/layout/vList2"/>
    <dgm:cxn modelId="{6F2E7A49-AB07-4868-B6AB-A111157707F9}" type="presParOf" srcId="{F00C0421-9864-4DD5-86E7-BF7BC4169244}" destId="{F2162C02-AC96-43E6-9C88-B0BD79657F05}" srcOrd="1" destOrd="0" presId="urn:microsoft.com/office/officeart/2005/8/layout/vList2"/>
    <dgm:cxn modelId="{5C8FC867-6ACA-4E5C-B005-C9D691BE5DBC}" type="presParOf" srcId="{F00C0421-9864-4DD5-86E7-BF7BC4169244}" destId="{F99625ED-5A40-4F9C-96A4-8ABF2A337A6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F4ECB-D62F-4852-BE24-33130A540A85}">
      <dsp:nvSpPr>
        <dsp:cNvPr id="0" name=""/>
        <dsp:cNvSpPr/>
      </dsp:nvSpPr>
      <dsp:spPr>
        <a:xfrm>
          <a:off x="0" y="135069"/>
          <a:ext cx="6832212" cy="2457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Students answers on the FAFSA form will determine which additional contributors (if any) will be required</a:t>
          </a:r>
        </a:p>
      </dsp:txBody>
      <dsp:txXfrm>
        <a:off x="119941" y="255010"/>
        <a:ext cx="6592330" cy="2217118"/>
      </dsp:txXfrm>
    </dsp:sp>
    <dsp:sp modelId="{FC47366E-1C3F-4234-834D-A00D4655BE2C}">
      <dsp:nvSpPr>
        <dsp:cNvPr id="0" name=""/>
        <dsp:cNvSpPr/>
      </dsp:nvSpPr>
      <dsp:spPr>
        <a:xfrm>
          <a:off x="0" y="2672709"/>
          <a:ext cx="6832212" cy="245700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Students will invite contributors to complete their portion of the FAFSA.   Students will need contributors name, DOB, SSN (if they have one) and e-mail address.</a:t>
          </a:r>
        </a:p>
      </dsp:txBody>
      <dsp:txXfrm>
        <a:off x="119941" y="2792650"/>
        <a:ext cx="6592330" cy="2217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AB59D-5196-409D-A2BC-B1D5DAE6C4C4}">
      <dsp:nvSpPr>
        <dsp:cNvPr id="0" name=""/>
        <dsp:cNvSpPr/>
      </dsp:nvSpPr>
      <dsp:spPr>
        <a:xfrm>
          <a:off x="0" y="73014"/>
          <a:ext cx="730597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Steps for a Contributor to complete FAFSA</a:t>
          </a:r>
        </a:p>
      </dsp:txBody>
      <dsp:txXfrm>
        <a:off x="59399" y="132413"/>
        <a:ext cx="7187172" cy="1098002"/>
      </dsp:txXfrm>
    </dsp:sp>
    <dsp:sp modelId="{7A0B6D37-8604-44A1-B6DB-DDBBAD176595}">
      <dsp:nvSpPr>
        <dsp:cNvPr id="0" name=""/>
        <dsp:cNvSpPr/>
      </dsp:nvSpPr>
      <dsp:spPr>
        <a:xfrm>
          <a:off x="0" y="1289814"/>
          <a:ext cx="7305970" cy="3901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965" tIns="33020" rIns="184912" bIns="3302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Receive e-mail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Create FSA ID if they do not have one already (SSN is no longer required)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Log onto studentaid.gov with FSA ID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Review information about completing their section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Provide required information on students FAFSA</a:t>
          </a:r>
        </a:p>
      </dsp:txBody>
      <dsp:txXfrm>
        <a:off x="0" y="1289814"/>
        <a:ext cx="7305970" cy="3901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3C357-7230-4DB6-A933-A404CDBC2018}">
      <dsp:nvSpPr>
        <dsp:cNvPr id="0" name=""/>
        <dsp:cNvSpPr/>
      </dsp:nvSpPr>
      <dsp:spPr>
        <a:xfrm>
          <a:off x="0" y="66309"/>
          <a:ext cx="6832212" cy="1235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All contributors must now provide consent for the IRS to transfer tax data to the FAFSA and share with schools</a:t>
          </a:r>
        </a:p>
      </dsp:txBody>
      <dsp:txXfrm>
        <a:off x="60313" y="126622"/>
        <a:ext cx="6711586" cy="1114894"/>
      </dsp:txXfrm>
    </dsp:sp>
    <dsp:sp modelId="{B89BDB4A-F59F-4545-A561-1C8194036C75}">
      <dsp:nvSpPr>
        <dsp:cNvPr id="0" name=""/>
        <dsp:cNvSpPr/>
      </dsp:nvSpPr>
      <dsp:spPr>
        <a:xfrm>
          <a:off x="0" y="1365189"/>
          <a:ext cx="6832212" cy="1235520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Contributors must provide consent even if they did not file a tax return</a:t>
          </a:r>
        </a:p>
      </dsp:txBody>
      <dsp:txXfrm>
        <a:off x="60313" y="1425502"/>
        <a:ext cx="6711586" cy="1114894"/>
      </dsp:txXfrm>
    </dsp:sp>
    <dsp:sp modelId="{D3A2677F-4BDB-4E9F-92F4-AD2D141C4CFC}">
      <dsp:nvSpPr>
        <dsp:cNvPr id="0" name=""/>
        <dsp:cNvSpPr/>
      </dsp:nvSpPr>
      <dsp:spPr>
        <a:xfrm>
          <a:off x="0" y="2664069"/>
          <a:ext cx="6832212" cy="1235520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If any contributor does not consent, the student is ineligible for federal aid</a:t>
          </a:r>
        </a:p>
      </dsp:txBody>
      <dsp:txXfrm>
        <a:off x="60313" y="2724382"/>
        <a:ext cx="6711586" cy="1114894"/>
      </dsp:txXfrm>
    </dsp:sp>
    <dsp:sp modelId="{1F63C6A1-E268-4ABE-B652-94824979E9E8}">
      <dsp:nvSpPr>
        <dsp:cNvPr id="0" name=""/>
        <dsp:cNvSpPr/>
      </dsp:nvSpPr>
      <dsp:spPr>
        <a:xfrm>
          <a:off x="0" y="3962949"/>
          <a:ext cx="6832212" cy="123552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With few exceptions, students/parents will no longer be able to manually add tax data to the FAFSA</a:t>
          </a:r>
        </a:p>
      </dsp:txBody>
      <dsp:txXfrm>
        <a:off x="60313" y="4023262"/>
        <a:ext cx="6711586" cy="1114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3A61E-0129-4A53-8947-AD8BECF631D4}">
      <dsp:nvSpPr>
        <dsp:cNvPr id="0" name=""/>
        <dsp:cNvSpPr/>
      </dsp:nvSpPr>
      <dsp:spPr>
        <a:xfrm>
          <a:off x="0" y="581145"/>
          <a:ext cx="8987404" cy="11752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SAI replaces EFC</a:t>
          </a:r>
        </a:p>
      </dsp:txBody>
      <dsp:txXfrm>
        <a:off x="57372" y="638517"/>
        <a:ext cx="8872660" cy="1060520"/>
      </dsp:txXfrm>
    </dsp:sp>
    <dsp:sp modelId="{F99625ED-5A40-4F9C-96A4-8ABF2A337A6C}">
      <dsp:nvSpPr>
        <dsp:cNvPr id="0" name=""/>
        <dsp:cNvSpPr/>
      </dsp:nvSpPr>
      <dsp:spPr>
        <a:xfrm>
          <a:off x="0" y="1897530"/>
          <a:ext cx="8987404" cy="11752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SAI can be -1,500 to 999,999</a:t>
          </a:r>
        </a:p>
      </dsp:txBody>
      <dsp:txXfrm>
        <a:off x="57372" y="1954902"/>
        <a:ext cx="8872660" cy="106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697"/>
          </a:xfrm>
          <a:prstGeom prst="rect">
            <a:avLst/>
          </a:prstGeom>
        </p:spPr>
        <p:txBody>
          <a:bodyPr vert="horz" lIns="91951" tIns="45976" rIns="91951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697"/>
          </a:xfrm>
          <a:prstGeom prst="rect">
            <a:avLst/>
          </a:prstGeom>
        </p:spPr>
        <p:txBody>
          <a:bodyPr vert="horz" lIns="91951" tIns="45976" rIns="91951" bIns="45976" rtlCol="0"/>
          <a:lstStyle>
            <a:lvl1pPr algn="r">
              <a:defRPr sz="1200"/>
            </a:lvl1pPr>
          </a:lstStyle>
          <a:p>
            <a:fld id="{2005256E-2C2B-4362-AC72-FCA7425F68DF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37840" cy="463697"/>
          </a:xfrm>
          <a:prstGeom prst="rect">
            <a:avLst/>
          </a:prstGeom>
        </p:spPr>
        <p:txBody>
          <a:bodyPr vert="horz" lIns="91951" tIns="45976" rIns="91951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9"/>
            <a:ext cx="3037840" cy="463697"/>
          </a:xfrm>
          <a:prstGeom prst="rect">
            <a:avLst/>
          </a:prstGeom>
        </p:spPr>
        <p:txBody>
          <a:bodyPr vert="horz" lIns="91951" tIns="45976" rIns="91951" bIns="45976" rtlCol="0" anchor="b"/>
          <a:lstStyle>
            <a:lvl1pPr algn="r">
              <a:defRPr sz="1200"/>
            </a:lvl1pPr>
          </a:lstStyle>
          <a:p>
            <a:fld id="{9E1CB34C-D08D-4250-956A-633C1FFB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DA36-DC03-4FC9-ADED-1B37A1D9A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557" y="196913"/>
            <a:ext cx="11425552" cy="2262781"/>
          </a:xfrm>
        </p:spPr>
        <p:txBody>
          <a:bodyPr/>
          <a:lstStyle/>
          <a:p>
            <a:pPr algn="ctr"/>
            <a:r>
              <a:rPr lang="en-US" dirty="0"/>
              <a:t>Welcome to Financial Aid Night</a:t>
            </a:r>
            <a:br>
              <a:rPr lang="en-US" dirty="0"/>
            </a:br>
            <a:r>
              <a:rPr lang="en-US" dirty="0"/>
              <a:t>2023-2024 Academic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F2C0C-B22C-4AF5-AD06-AB2735022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2753" y="3844872"/>
            <a:ext cx="8915399" cy="1126283"/>
          </a:xfrm>
        </p:spPr>
        <p:txBody>
          <a:bodyPr>
            <a:noAutofit/>
          </a:bodyPr>
          <a:lstStyle/>
          <a:p>
            <a:r>
              <a:rPr lang="en-US" sz="3200" dirty="0"/>
              <a:t>Matt Pfannenstiel</a:t>
            </a:r>
          </a:p>
          <a:p>
            <a:r>
              <a:rPr lang="en-US" sz="3200" dirty="0"/>
              <a:t>Associate VP of Enrollment</a:t>
            </a:r>
          </a:p>
          <a:p>
            <a:r>
              <a:rPr lang="en-US" sz="3200" dirty="0"/>
              <a:t>McPherson College</a:t>
            </a:r>
          </a:p>
        </p:txBody>
      </p:sp>
    </p:spTree>
    <p:extLst>
      <p:ext uri="{BB962C8B-B14F-4D97-AF65-F5344CB8AC3E}">
        <p14:creationId xmlns:p14="http://schemas.microsoft.com/office/powerpoint/2010/main" val="102588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uzzle pieces">
            <a:extLst>
              <a:ext uri="{FF2B5EF4-FFF2-40B4-BE49-F238E27FC236}">
                <a16:creationId xmlns:a16="http://schemas.microsoft.com/office/drawing/2014/main" id="{B64E2D85-0849-C898-0D2E-68D9EEB34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793" b="10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9D5CC8-2006-79AB-3F46-5C43A4D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States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DDBD-9A42-8AE5-3080-79A6D26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82" y="2133600"/>
            <a:ext cx="9464030" cy="4048032"/>
          </a:xfrm>
        </p:spPr>
        <p:txBody>
          <a:bodyPr>
            <a:normAutofit/>
          </a:bodyPr>
          <a:lstStyle/>
          <a:p>
            <a:r>
              <a:rPr lang="en-US" sz="3200" dirty="0"/>
              <a:t>Residency Requirement</a:t>
            </a:r>
          </a:p>
          <a:p>
            <a:r>
              <a:rPr lang="en-US" sz="3200" dirty="0"/>
              <a:t>Award aid on the basis of both merit and financial need</a:t>
            </a:r>
          </a:p>
          <a:p>
            <a:r>
              <a:rPr lang="en-US" sz="3200" dirty="0"/>
              <a:t>Uses FAFSA info</a:t>
            </a:r>
          </a:p>
          <a:p>
            <a:r>
              <a:rPr lang="en-US" sz="3200" dirty="0"/>
              <a:t>Deadlines vary by state (April 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69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uzzle pieces">
            <a:extLst>
              <a:ext uri="{FF2B5EF4-FFF2-40B4-BE49-F238E27FC236}">
                <a16:creationId xmlns:a16="http://schemas.microsoft.com/office/drawing/2014/main" id="{B64E2D85-0849-C898-0D2E-68D9EEB34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793" b="10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9D5CC8-2006-79AB-3F46-5C43A4D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Private Sources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DDBD-9A42-8AE5-3080-79A6D26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82" y="2133600"/>
            <a:ext cx="9464030" cy="4048032"/>
          </a:xfrm>
        </p:spPr>
        <p:txBody>
          <a:bodyPr>
            <a:normAutofit/>
          </a:bodyPr>
          <a:lstStyle/>
          <a:p>
            <a:r>
              <a:rPr lang="en-US" sz="3200" dirty="0"/>
              <a:t>Foundations, businesses, charitable organizations</a:t>
            </a:r>
          </a:p>
          <a:p>
            <a:r>
              <a:rPr lang="en-US" sz="3200" dirty="0"/>
              <a:t>Deadlines and application procedures very widely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4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uzzle pieces">
            <a:extLst>
              <a:ext uri="{FF2B5EF4-FFF2-40B4-BE49-F238E27FC236}">
                <a16:creationId xmlns:a16="http://schemas.microsoft.com/office/drawing/2014/main" id="{B64E2D85-0849-C898-0D2E-68D9EEB34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793" b="10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9D5CC8-2006-79AB-3F46-5C43A4D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Civic Organizations and Churches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DDBD-9A42-8AE5-3080-79A6D26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82" y="2133600"/>
            <a:ext cx="9464030" cy="4048032"/>
          </a:xfrm>
        </p:spPr>
        <p:txBody>
          <a:bodyPr>
            <a:normAutofit/>
          </a:bodyPr>
          <a:lstStyle/>
          <a:p>
            <a:r>
              <a:rPr lang="en-US" sz="3200" dirty="0"/>
              <a:t>Research what is available in the community</a:t>
            </a:r>
          </a:p>
          <a:p>
            <a:r>
              <a:rPr lang="en-US" sz="3200" dirty="0"/>
              <a:t>To what organizations and churches do student and family belong? </a:t>
            </a:r>
          </a:p>
          <a:p>
            <a:r>
              <a:rPr lang="en-US" sz="3200" dirty="0"/>
              <a:t>Application process usually spring of senior year</a:t>
            </a:r>
          </a:p>
          <a:p>
            <a:r>
              <a:rPr lang="en-US" sz="3200" dirty="0"/>
              <a:t>Small scholarships add up!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07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uzzle pieces">
            <a:extLst>
              <a:ext uri="{FF2B5EF4-FFF2-40B4-BE49-F238E27FC236}">
                <a16:creationId xmlns:a16="http://schemas.microsoft.com/office/drawing/2014/main" id="{B64E2D85-0849-C898-0D2E-68D9EEB34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793" b="10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9D5CC8-2006-79AB-3F46-5C43A4D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Employers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DDBD-9A42-8AE5-3080-79A6D26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82" y="2133600"/>
            <a:ext cx="9464030" cy="4048032"/>
          </a:xfrm>
        </p:spPr>
        <p:txBody>
          <a:bodyPr>
            <a:normAutofit/>
          </a:bodyPr>
          <a:lstStyle/>
          <a:p>
            <a:r>
              <a:rPr lang="en-US" sz="3200" dirty="0"/>
              <a:t>Many companies may have scholarships available to the children of employees</a:t>
            </a:r>
          </a:p>
          <a:p>
            <a:r>
              <a:rPr lang="en-US" sz="3200" dirty="0"/>
              <a:t>Some employers may pay for a portion of college expense provided that the student work there for X amount of years afterwards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9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FC465-C017-A6DD-163D-203D4FFA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Federal Aid Programs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55A0E-83E0-7245-8D01-90E53A95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Federal Pell Grant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Federal Supplemental Educational Opportunity Grant (SEOG)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Federal Work Study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Direct Student Loans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Direct Plus Loans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29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E49034-2382-7C1F-9002-F5C0D12C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Pell Grant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5B64092E-4C20-CF8B-B3D4-EAD722CAE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72" r="29034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B9E6-A714-2EAE-026D-9CA93E77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753" y="2133600"/>
            <a:ext cx="5046857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Largest grant awarded by Federal Government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Pell grant is not necessarily tied to SAI results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sz="2000" dirty="0"/>
              <a:t>Maximum Pell (not determined)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Calculated Scheduled Pell</a:t>
            </a:r>
          </a:p>
          <a:p>
            <a:pPr lvl="1"/>
            <a:endParaRPr lang="en-US" sz="1000" dirty="0"/>
          </a:p>
          <a:p>
            <a:pPr lvl="1"/>
            <a:r>
              <a:rPr lang="en-US" sz="2000" dirty="0"/>
              <a:t>Minimum Pell </a:t>
            </a:r>
          </a:p>
        </p:txBody>
      </p:sp>
    </p:spTree>
    <p:extLst>
      <p:ext uri="{BB962C8B-B14F-4D97-AF65-F5344CB8AC3E}">
        <p14:creationId xmlns:p14="http://schemas.microsoft.com/office/powerpoint/2010/main" val="3234068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E49034-2382-7C1F-9002-F5C0D12C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SEOG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5B64092E-4C20-CF8B-B3D4-EAD722CAE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72" r="29034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B9E6-A714-2EAE-026D-9CA93E77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753" y="2133600"/>
            <a:ext cx="50468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Supplemental Education Opportunity Grant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Awarded both on need and institutional timelines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4562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E49034-2382-7C1F-9002-F5C0D12C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FWS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5B64092E-4C20-CF8B-B3D4-EAD722CAE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72" r="29034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B9E6-A714-2EAE-026D-9CA93E77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753" y="2133600"/>
            <a:ext cx="5046857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Federal Work Study – Allows student to work on campus and at off campus partnerships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Provides part time employment – typically no more than 20 hours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Even if you don’t qualify for FWS, you may still be able to have an on campus job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79061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E49034-2382-7C1F-9002-F5C0D12C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Federal Direct Student Loans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5B64092E-4C20-CF8B-B3D4-EAD722CAE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72" r="29034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B9E6-A714-2EAE-026D-9CA93E77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753" y="2133600"/>
            <a:ext cx="50468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Guaranteed by completing the FAFSA for 1</a:t>
            </a:r>
            <a:r>
              <a:rPr lang="en-US" sz="2200" baseline="30000" dirty="0"/>
              <a:t>st</a:t>
            </a:r>
            <a:r>
              <a:rPr lang="en-US" sz="2200" dirty="0"/>
              <a:t> year students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Repayment begins after 6-month grace period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Subsidized vs Unsubsidized</a:t>
            </a:r>
          </a:p>
        </p:txBody>
      </p:sp>
    </p:spTree>
    <p:extLst>
      <p:ext uri="{BB962C8B-B14F-4D97-AF65-F5344CB8AC3E}">
        <p14:creationId xmlns:p14="http://schemas.microsoft.com/office/powerpoint/2010/main" val="1831777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FC465-C017-A6DD-163D-203D4FFA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842" y="343065"/>
            <a:ext cx="7333050" cy="137906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Direct Student Loan Limits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86683"/>
              </p:ext>
            </p:extLst>
          </p:nvPr>
        </p:nvGraphicFramePr>
        <p:xfrm>
          <a:off x="1296485" y="1533675"/>
          <a:ext cx="10168683" cy="4074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365">
                  <a:extLst>
                    <a:ext uri="{9D8B030D-6E8A-4147-A177-3AD203B41FA5}">
                      <a16:colId xmlns:a16="http://schemas.microsoft.com/office/drawing/2014/main" val="4212972924"/>
                    </a:ext>
                  </a:extLst>
                </a:gridCol>
                <a:gridCol w="2838758">
                  <a:extLst>
                    <a:ext uri="{9D8B030D-6E8A-4147-A177-3AD203B41FA5}">
                      <a16:colId xmlns:a16="http://schemas.microsoft.com/office/drawing/2014/main" val="32371837"/>
                    </a:ext>
                  </a:extLst>
                </a:gridCol>
                <a:gridCol w="3389560">
                  <a:extLst>
                    <a:ext uri="{9D8B030D-6E8A-4147-A177-3AD203B41FA5}">
                      <a16:colId xmlns:a16="http://schemas.microsoft.com/office/drawing/2014/main" val="4061929476"/>
                    </a:ext>
                  </a:extLst>
                </a:gridCol>
              </a:tblGrid>
              <a:tr h="8149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Classification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Dependent</a:t>
                      </a:r>
                    </a:p>
                    <a:p>
                      <a:pPr algn="ctr"/>
                      <a:r>
                        <a:rPr lang="en-US" sz="1600" dirty="0"/>
                        <a:t>Sub./</a:t>
                      </a:r>
                      <a:r>
                        <a:rPr lang="en-US" sz="1600" dirty="0" err="1"/>
                        <a:t>Unsub</a:t>
                      </a:r>
                      <a:r>
                        <a:rPr lang="en-US" sz="1600" dirty="0"/>
                        <a:t>. Total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Independent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83640"/>
                  </a:ext>
                </a:extLst>
              </a:tr>
              <a:tr h="8149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Freshman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$9,500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0393393"/>
                  </a:ext>
                </a:extLst>
              </a:tr>
              <a:tr h="8149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Sophomore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$10,500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65928"/>
                  </a:ext>
                </a:extLst>
              </a:tr>
              <a:tr h="8149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Each</a:t>
                      </a:r>
                      <a:r>
                        <a:rPr lang="en-US" sz="2000" baseline="0" dirty="0"/>
                        <a:t> Remaining Year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$7,500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$12,500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353754"/>
                  </a:ext>
                </a:extLst>
              </a:tr>
              <a:tr h="81494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Graduate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$20,500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5245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23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FC465-C017-A6DD-163D-203D4FFA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Topics for Tonight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55A0E-83E0-7245-8D01-90E53A95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What is financial aid? Categories, Types, Sources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Free Application for Federal Student Aid (FAFSA)</a:t>
            </a: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FAFSA Simplification Changes</a:t>
            </a: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FSA ID</a:t>
            </a: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SAI (Student Aid Index)</a:t>
            </a:r>
          </a:p>
          <a:p>
            <a:pPr marL="457200" lvl="1" indent="0">
              <a:buNone/>
            </a:pP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127652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2E49034-2382-7C1F-9002-F5C0D12C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en-US" dirty="0"/>
              <a:t>Federal Direct Parent Loan (PLUS)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Antique cash register keys">
            <a:extLst>
              <a:ext uri="{FF2B5EF4-FFF2-40B4-BE49-F238E27FC236}">
                <a16:creationId xmlns:a16="http://schemas.microsoft.com/office/drawing/2014/main" id="{5B64092E-4C20-CF8B-B3D4-EAD722CAE1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72" r="29034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B9E6-A714-2EAE-026D-9CA93E77D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753" y="2133600"/>
            <a:ext cx="5046857" cy="3777622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Parents of dependent undergraduate students</a:t>
            </a:r>
          </a:p>
          <a:p>
            <a:r>
              <a:rPr lang="en-US" sz="2400" dirty="0"/>
              <a:t>Repayment begins after disbursement unless parent chooses to defer payments</a:t>
            </a:r>
          </a:p>
          <a:p>
            <a:pPr lvl="1"/>
            <a:r>
              <a:rPr lang="en-US" sz="2000" dirty="0"/>
              <a:t>Deferment during enrollment period</a:t>
            </a:r>
          </a:p>
          <a:p>
            <a:pPr lvl="1"/>
            <a:r>
              <a:rPr lang="en-US" sz="2000" dirty="0"/>
              <a:t>Deferment during 6 month grace period</a:t>
            </a:r>
          </a:p>
          <a:p>
            <a:r>
              <a:rPr lang="en-US" sz="2400" dirty="0"/>
              <a:t>If a parent is unable to borrow (denied) a parent PLUS loan, a student may be eligible for additional unsubsidized loan money</a:t>
            </a:r>
          </a:p>
        </p:txBody>
      </p:sp>
    </p:spTree>
    <p:extLst>
      <p:ext uri="{BB962C8B-B14F-4D97-AF65-F5344CB8AC3E}">
        <p14:creationId xmlns:p14="http://schemas.microsoft.com/office/powerpoint/2010/main" val="2816362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BEB874E-9097-C27E-5DB0-1F481CB7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>
            <a:normAutofit/>
          </a:bodyPr>
          <a:lstStyle/>
          <a:p>
            <a:r>
              <a:rPr lang="en-US" dirty="0"/>
              <a:t>What will remain the same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Calendar">
            <a:extLst>
              <a:ext uri="{FF2B5EF4-FFF2-40B4-BE49-F238E27FC236}">
                <a16:creationId xmlns:a16="http://schemas.microsoft.com/office/drawing/2014/main" id="{DC7607D5-FC6B-0632-3151-4E94923D57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31" r="34790" b="-2"/>
          <a:stretch/>
        </p:blipFill>
        <p:spPr>
          <a:xfrm>
            <a:off x="20" y="1730"/>
            <a:ext cx="2720524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54A70-5E18-C892-FF5B-3FD2E638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67" y="2133600"/>
            <a:ext cx="6847944" cy="4188922"/>
          </a:xfrm>
        </p:spPr>
        <p:txBody>
          <a:bodyPr>
            <a:normAutofit/>
          </a:bodyPr>
          <a:lstStyle/>
          <a:p>
            <a:r>
              <a:rPr lang="en-US" sz="2000" dirty="0"/>
              <a:t>FAFSA is still free</a:t>
            </a:r>
          </a:p>
          <a:p>
            <a:r>
              <a:rPr lang="en-US" sz="2000" dirty="0"/>
              <a:t>FAFSA is still submitted at studentaid.gov </a:t>
            </a:r>
          </a:p>
          <a:p>
            <a:r>
              <a:rPr lang="en-US" sz="2000" dirty="0"/>
              <a:t>FAFSA is still an application that evaluates the family's financial strength</a:t>
            </a:r>
          </a:p>
          <a:p>
            <a:r>
              <a:rPr lang="en-US" sz="2000" dirty="0"/>
              <a:t>Dependent students must still provide parental information</a:t>
            </a:r>
          </a:p>
          <a:p>
            <a:r>
              <a:rPr lang="en-US" sz="2000" dirty="0"/>
              <a:t>FAFSA is still based on prior </a:t>
            </a:r>
            <a:r>
              <a:rPr lang="en-US" sz="2000" dirty="0" err="1"/>
              <a:t>prior</a:t>
            </a:r>
            <a:r>
              <a:rPr lang="en-US" sz="2000" dirty="0"/>
              <a:t> year taxes</a:t>
            </a:r>
          </a:p>
          <a:p>
            <a:r>
              <a:rPr lang="en-US" sz="2000" dirty="0"/>
              <a:t>Although the 2024-25 FAFSA won’t open until end of December 2023, it is expected to open on October 1 in the years to come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4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uzzle pieces">
            <a:extLst>
              <a:ext uri="{FF2B5EF4-FFF2-40B4-BE49-F238E27FC236}">
                <a16:creationId xmlns:a16="http://schemas.microsoft.com/office/drawing/2014/main" id="{B64E2D85-0849-C898-0D2E-68D9EEB34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793" b="10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9D5CC8-2006-79AB-3F46-5C43A4D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Some significant changes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DDBD-9A42-8AE5-3080-79A6D26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82" y="2133600"/>
            <a:ext cx="9464030" cy="4048032"/>
          </a:xfrm>
        </p:spPr>
        <p:txBody>
          <a:bodyPr>
            <a:normAutofit/>
          </a:bodyPr>
          <a:lstStyle/>
          <a:p>
            <a:r>
              <a:rPr lang="en-US" sz="2400" dirty="0"/>
              <a:t>Contributors</a:t>
            </a:r>
          </a:p>
          <a:p>
            <a:r>
              <a:rPr lang="en-US" sz="2400" dirty="0"/>
              <a:t>Consent</a:t>
            </a:r>
          </a:p>
          <a:p>
            <a:r>
              <a:rPr lang="en-US" sz="2400" dirty="0"/>
              <a:t>Student Aid Index (SAI)</a:t>
            </a:r>
          </a:p>
          <a:p>
            <a:r>
              <a:rPr lang="en-US" sz="2400" dirty="0"/>
              <a:t>Changes to included or excluded items in SAI calculation</a:t>
            </a:r>
          </a:p>
          <a:p>
            <a:r>
              <a:rPr lang="en-US" sz="2400" dirty="0"/>
              <a:t>Pell eligibility</a:t>
            </a:r>
          </a:p>
          <a:p>
            <a:r>
              <a:rPr lang="en-US" sz="2400" dirty="0"/>
              <a:t>Provisional Independent student status</a:t>
            </a:r>
          </a:p>
          <a:p>
            <a:r>
              <a:rPr lang="en-US" sz="2400" dirty="0"/>
              <a:t>Questions excluded on new FAFSA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69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A67C0-A3DC-359C-FB00-866D00D1C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Who is a Contributor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D8B3F-AA71-2BB7-1F39-E27D1E9A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 contributor is anyone that is asked to provide information on the FAFSA form.    All contributors must have an FSA ID (Studentaid.gov Account)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Student</a:t>
            </a: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Student’s spouse</a:t>
            </a: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Biological or Adoptive Parents</a:t>
            </a: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Parents spouse (step parent)</a:t>
            </a:r>
          </a:p>
        </p:txBody>
      </p:sp>
    </p:spTree>
    <p:extLst>
      <p:ext uri="{BB962C8B-B14F-4D97-AF65-F5344CB8AC3E}">
        <p14:creationId xmlns:p14="http://schemas.microsoft.com/office/powerpoint/2010/main" val="1577551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9F0432-94B0-022A-D9F1-8E373A9AF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chemeClr val="bg1"/>
                </a:solidFill>
              </a:rPr>
              <a:t>Contributors continued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8C89D0-BFD6-C980-936C-63C1A8E34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07442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120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540B65-904E-0375-A558-BB755ADD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Contributors continued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3EA161-BD4B-5E99-E586-90C3B453AD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6883"/>
              </p:ext>
            </p:extLst>
          </p:nvPr>
        </p:nvGraphicFramePr>
        <p:xfrm>
          <a:off x="4450601" y="650881"/>
          <a:ext cx="7305970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3277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2D275-4F31-A285-5780-85F3415F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chemeClr val="bg1"/>
                </a:solidFill>
              </a:rPr>
              <a:t>Contributors continued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82683-00E1-AF79-6BB7-C86CD535E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Dependent students of divorced parents (biological or adoptive)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Use the parents that has provided more financial support from the previous 12 months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If both parents provide equal amounts of support, use the parent that has the higher income</a:t>
            </a:r>
          </a:p>
        </p:txBody>
      </p:sp>
    </p:spTree>
    <p:extLst>
      <p:ext uri="{BB962C8B-B14F-4D97-AF65-F5344CB8AC3E}">
        <p14:creationId xmlns:p14="http://schemas.microsoft.com/office/powerpoint/2010/main" val="852501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AD2402-551D-C036-DDFA-6FADE6605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Consent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0D76882-B86F-135B-9DF0-FC94142A1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7485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66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F358D-3622-2A85-4C78-DB227254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 dirty="0"/>
              <a:t>Student Aid Index (SAI)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AA1144-D9EC-7960-445D-7BD4EAE7A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97877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454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my next steps?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Students and all contributors should apply for an FSAID</a:t>
            </a:r>
          </a:p>
          <a:p>
            <a:pPr lvl="1"/>
            <a:r>
              <a:rPr lang="en-US" sz="2000" dirty="0"/>
              <a:t>Use a personal email (not school)</a:t>
            </a:r>
          </a:p>
          <a:p>
            <a:pPr lvl="1"/>
            <a:r>
              <a:rPr lang="en-US" sz="2000" dirty="0"/>
              <a:t>Remember passwords</a:t>
            </a:r>
          </a:p>
          <a:p>
            <a:pPr lvl="1"/>
            <a:r>
              <a:rPr lang="en-US" sz="2000" dirty="0"/>
              <a:t>Be accurate in information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1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Financial Aid?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Money supplied by a source other than the family to assist with the costs of a student attending college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Types of Financial Aid</a:t>
            </a:r>
          </a:p>
          <a:p>
            <a:pPr lvl="1"/>
            <a:r>
              <a:rPr lang="en-US" sz="1800" dirty="0"/>
              <a:t>Grants</a:t>
            </a:r>
          </a:p>
          <a:p>
            <a:pPr lvl="1"/>
            <a:r>
              <a:rPr lang="en-US" sz="1800" dirty="0"/>
              <a:t>Scholarships</a:t>
            </a:r>
          </a:p>
          <a:p>
            <a:pPr lvl="1"/>
            <a:r>
              <a:rPr lang="en-US" sz="1800" dirty="0"/>
              <a:t>Loans</a:t>
            </a:r>
          </a:p>
          <a:p>
            <a:pPr lvl="1"/>
            <a:r>
              <a:rPr lang="en-US" sz="1800" dirty="0"/>
              <a:t>Work Study</a:t>
            </a:r>
          </a:p>
        </p:txBody>
      </p:sp>
    </p:spTree>
    <p:extLst>
      <p:ext uri="{BB962C8B-B14F-4D97-AF65-F5344CB8AC3E}">
        <p14:creationId xmlns:p14="http://schemas.microsoft.com/office/powerpoint/2010/main" val="443328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F0F63-199B-DB05-1063-4D667E0D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A34D5-E626-08F7-7B62-854FFB024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Thank you!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360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Free money or Gift Aid</a:t>
            </a:r>
          </a:p>
          <a:p>
            <a:pPr lvl="1"/>
            <a:r>
              <a:rPr lang="en-US" sz="2400" dirty="0"/>
              <a:t>Federal Grants</a:t>
            </a:r>
          </a:p>
          <a:p>
            <a:pPr lvl="1"/>
            <a:r>
              <a:rPr lang="en-US" sz="2400" dirty="0"/>
              <a:t>Supplemental Grants</a:t>
            </a:r>
          </a:p>
          <a:p>
            <a:r>
              <a:rPr lang="en-US" sz="2800" dirty="0"/>
              <a:t>Does not have to be repaid</a:t>
            </a:r>
          </a:p>
          <a:p>
            <a:r>
              <a:rPr lang="en-US" sz="2800" dirty="0"/>
              <a:t>Often based on financial need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744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Free money or Gift Aid</a:t>
            </a:r>
          </a:p>
          <a:p>
            <a:r>
              <a:rPr lang="en-US" sz="2800" dirty="0"/>
              <a:t>Does not have to be repaid</a:t>
            </a:r>
          </a:p>
          <a:p>
            <a:r>
              <a:rPr lang="en-US" sz="2800" dirty="0"/>
              <a:t>Based on academic achievement, merit, athletic ability, skills, etc.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648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Money that students and parents borrow to help pay for college</a:t>
            </a:r>
          </a:p>
          <a:p>
            <a:r>
              <a:rPr lang="en-US" sz="2800" dirty="0"/>
              <a:t>Repayment usually begins after education is finished (typically 6 month grace period)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227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(Work Study)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Allows students to earn money to help pay educational costs</a:t>
            </a:r>
          </a:p>
          <a:p>
            <a:pPr lvl="1"/>
            <a:r>
              <a:rPr lang="en-US" sz="2600" dirty="0"/>
              <a:t>Paycheck</a:t>
            </a:r>
          </a:p>
          <a:p>
            <a:pPr lvl="1"/>
            <a:r>
              <a:rPr lang="en-US" sz="2600" dirty="0"/>
              <a:t>Non-monetary compensation such as room and board</a:t>
            </a:r>
          </a:p>
        </p:txBody>
      </p:sp>
    </p:spTree>
    <p:extLst>
      <p:ext uri="{BB962C8B-B14F-4D97-AF65-F5344CB8AC3E}">
        <p14:creationId xmlns:p14="http://schemas.microsoft.com/office/powerpoint/2010/main" val="3817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BEB874E-9097-C27E-5DB0-1F481CB7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>
            <a:normAutofit/>
          </a:bodyPr>
          <a:lstStyle/>
          <a:p>
            <a:r>
              <a:rPr lang="en-US" dirty="0"/>
              <a:t>Sources of Financial Aid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Calendar">
            <a:extLst>
              <a:ext uri="{FF2B5EF4-FFF2-40B4-BE49-F238E27FC236}">
                <a16:creationId xmlns:a16="http://schemas.microsoft.com/office/drawing/2014/main" id="{DC7607D5-FC6B-0632-3151-4E94923D57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31" r="34790" b="-2"/>
          <a:stretch/>
        </p:blipFill>
        <p:spPr>
          <a:xfrm>
            <a:off x="20" y="1730"/>
            <a:ext cx="2720524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54A70-5E18-C892-FF5B-3FD2E638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67" y="2133600"/>
            <a:ext cx="6847944" cy="4188922"/>
          </a:xfrm>
        </p:spPr>
        <p:txBody>
          <a:bodyPr>
            <a:normAutofit/>
          </a:bodyPr>
          <a:lstStyle/>
          <a:p>
            <a:r>
              <a:rPr lang="en-US" sz="2800" dirty="0"/>
              <a:t>Federal Government</a:t>
            </a:r>
          </a:p>
          <a:p>
            <a:r>
              <a:rPr lang="en-US" sz="2800" dirty="0"/>
              <a:t>States</a:t>
            </a:r>
          </a:p>
          <a:p>
            <a:r>
              <a:rPr lang="en-US" sz="2800" dirty="0"/>
              <a:t>Colleges</a:t>
            </a:r>
          </a:p>
          <a:p>
            <a:r>
              <a:rPr lang="en-US" sz="2800" dirty="0"/>
              <a:t>Private Sources</a:t>
            </a:r>
          </a:p>
          <a:p>
            <a:r>
              <a:rPr lang="en-US" sz="2800" dirty="0"/>
              <a:t>Civic Organizations and Churches</a:t>
            </a:r>
          </a:p>
          <a:p>
            <a:r>
              <a:rPr lang="en-US" sz="2800" dirty="0"/>
              <a:t>Employers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76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uzzle pieces">
            <a:extLst>
              <a:ext uri="{FF2B5EF4-FFF2-40B4-BE49-F238E27FC236}">
                <a16:creationId xmlns:a16="http://schemas.microsoft.com/office/drawing/2014/main" id="{B64E2D85-0849-C898-0D2E-68D9EEB343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793" b="106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9D5CC8-2006-79AB-3F46-5C43A4D2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Federal Government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DDBD-9A42-8AE5-3080-79A6D26AC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582" y="2133600"/>
            <a:ext cx="9464030" cy="4048032"/>
          </a:xfrm>
        </p:spPr>
        <p:txBody>
          <a:bodyPr>
            <a:normAutofit/>
          </a:bodyPr>
          <a:lstStyle/>
          <a:p>
            <a:r>
              <a:rPr lang="en-US" sz="3200" dirty="0"/>
              <a:t>Largest source of aid</a:t>
            </a:r>
          </a:p>
          <a:p>
            <a:r>
              <a:rPr lang="en-US" sz="3200" dirty="0"/>
              <a:t>Aid awarded primarily on the basis of need</a:t>
            </a:r>
          </a:p>
          <a:p>
            <a:r>
              <a:rPr lang="en-US" sz="3200" dirty="0"/>
              <a:t>Must apply EVERY YEAR using the FAFSA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712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956</Words>
  <Application>Microsoft Macintosh PowerPoint</Application>
  <PresentationFormat>Widescreen</PresentationFormat>
  <Paragraphs>178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Century Gothic</vt:lpstr>
      <vt:lpstr>Wingdings 3</vt:lpstr>
      <vt:lpstr>Wisp</vt:lpstr>
      <vt:lpstr>Welcome to Financial Aid Night 2023-2024 Academic Year</vt:lpstr>
      <vt:lpstr>Topics for Tonight </vt:lpstr>
      <vt:lpstr>What is Financial Aid? </vt:lpstr>
      <vt:lpstr>Grants</vt:lpstr>
      <vt:lpstr>Scholarships</vt:lpstr>
      <vt:lpstr>Loans</vt:lpstr>
      <vt:lpstr>Employment (Work Study)</vt:lpstr>
      <vt:lpstr>Sources of Financial Aid</vt:lpstr>
      <vt:lpstr>Federal Government</vt:lpstr>
      <vt:lpstr>States</vt:lpstr>
      <vt:lpstr>Private Sources</vt:lpstr>
      <vt:lpstr>Civic Organizations and Churches</vt:lpstr>
      <vt:lpstr>Employers</vt:lpstr>
      <vt:lpstr>Federal Aid Programs </vt:lpstr>
      <vt:lpstr>Pell Grant</vt:lpstr>
      <vt:lpstr>SEOG </vt:lpstr>
      <vt:lpstr>FWS </vt:lpstr>
      <vt:lpstr>Federal Direct Student Loans</vt:lpstr>
      <vt:lpstr>Direct Student Loan Limits </vt:lpstr>
      <vt:lpstr>Federal Direct Parent Loan (PLUS)</vt:lpstr>
      <vt:lpstr>What will remain the same</vt:lpstr>
      <vt:lpstr>Some significant changes</vt:lpstr>
      <vt:lpstr>Who is a Contributor</vt:lpstr>
      <vt:lpstr>Contributors continued</vt:lpstr>
      <vt:lpstr>Contributors continued</vt:lpstr>
      <vt:lpstr>Contributors continued</vt:lpstr>
      <vt:lpstr>Consent</vt:lpstr>
      <vt:lpstr>Student Aid Index (SAI)</vt:lpstr>
      <vt:lpstr>What’s my next steps?  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</dc:title>
  <dc:creator>Andy Olsen</dc:creator>
  <cp:lastModifiedBy>Joe Pfannenstiel</cp:lastModifiedBy>
  <cp:revision>282</cp:revision>
  <cp:lastPrinted>2023-12-12T12:48:01Z</cp:lastPrinted>
  <dcterms:created xsi:type="dcterms:W3CDTF">2020-10-23T20:32:30Z</dcterms:created>
  <dcterms:modified xsi:type="dcterms:W3CDTF">2023-12-12T14:22:33Z</dcterms:modified>
</cp:coreProperties>
</file>